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861" r:id="rId2"/>
    <p:sldId id="938" r:id="rId3"/>
    <p:sldId id="939" r:id="rId4"/>
    <p:sldId id="940" r:id="rId5"/>
    <p:sldId id="936" r:id="rId6"/>
    <p:sldId id="943" r:id="rId7"/>
    <p:sldId id="944" r:id="rId8"/>
    <p:sldId id="945" r:id="rId9"/>
    <p:sldId id="946" r:id="rId10"/>
    <p:sldId id="947" r:id="rId11"/>
    <p:sldId id="948" r:id="rId12"/>
    <p:sldId id="949" r:id="rId13"/>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37" autoAdjust="0"/>
    <p:restoredTop sz="82399" autoAdjust="0"/>
  </p:normalViewPr>
  <p:slideViewPr>
    <p:cSldViewPr>
      <p:cViewPr varScale="1">
        <p:scale>
          <a:sx n="149" d="100"/>
          <a:sy n="149" d="100"/>
        </p:scale>
        <p:origin x="1432" y="1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7/9/20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3488698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2113244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1688229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264303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926778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680129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304284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632341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8988428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86061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205624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Philippians 3:1-11</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248BC56A-FDD0-9B49-9F2B-E65759085D39}"/>
              </a:ext>
            </a:extLst>
          </p:cNvPr>
          <p:cNvSpPr/>
          <p:nvPr/>
        </p:nvSpPr>
        <p:spPr>
          <a:xfrm>
            <a:off x="9674" y="0"/>
            <a:ext cx="9134326" cy="3139321"/>
          </a:xfrm>
          <a:prstGeom prst="rect">
            <a:avLst/>
          </a:prstGeom>
          <a:solidFill>
            <a:schemeClr val="bg1"/>
          </a:solidFill>
        </p:spPr>
        <p:txBody>
          <a:bodyPr wrap="square">
            <a:spAutoFit/>
          </a:bodyPr>
          <a:lstStyle/>
          <a:p>
            <a:pPr>
              <a:spcAft>
                <a:spcPts val="0"/>
              </a:spcAft>
            </a:pPr>
            <a:r>
              <a:rPr lang="en-US" dirty="0">
                <a:latin typeface="Comic Sans MS" panose="030F0902030302020204" pitchFamily="66" charset="0"/>
                <a:ea typeface="Times New Roman" panose="02020603050405020304" pitchFamily="18" charset="0"/>
              </a:rPr>
              <a:t>Jeremiah 9:23–26</a:t>
            </a:r>
            <a:r>
              <a:rPr lang="en-AU" dirty="0">
                <a:latin typeface="Comic Sans MS" panose="030F0902030302020204" pitchFamily="66" charset="0"/>
                <a:ea typeface="Times New Roman" panose="02020603050405020304" pitchFamily="18" charset="0"/>
              </a:rPr>
              <a:t> (ESV)   </a:t>
            </a:r>
            <a:r>
              <a:rPr lang="en-US" b="1" baseline="30000" dirty="0">
                <a:latin typeface="Comic Sans MS" panose="030F0902030302020204" pitchFamily="66" charset="0"/>
                <a:ea typeface="Times New Roman" panose="02020603050405020304" pitchFamily="18" charset="0"/>
              </a:rPr>
              <a:t>23 </a:t>
            </a:r>
            <a:r>
              <a:rPr lang="en-US" dirty="0">
                <a:latin typeface="Comic Sans MS" panose="030F0902030302020204" pitchFamily="66" charset="0"/>
                <a:ea typeface="Times New Roman" panose="02020603050405020304" pitchFamily="18" charset="0"/>
              </a:rPr>
              <a:t>Thus says the </a:t>
            </a:r>
            <a:r>
              <a:rPr lang="en-US" cap="small" dirty="0">
                <a:latin typeface="Comic Sans MS" panose="030F0902030302020204" pitchFamily="66" charset="0"/>
                <a:ea typeface="Times New Roman" panose="02020603050405020304" pitchFamily="18" charset="0"/>
              </a:rPr>
              <a:t>Lord</a:t>
            </a:r>
            <a:r>
              <a:rPr lang="en-US" dirty="0">
                <a:latin typeface="Comic Sans MS" panose="030F0902030302020204" pitchFamily="66" charset="0"/>
                <a:ea typeface="Times New Roman" panose="02020603050405020304" pitchFamily="18" charset="0"/>
              </a:rPr>
              <a:t>:  “Let not the wise man boast in his wisdom, let not the mighty man boast in his might, let not the rich man boast in his riches, </a:t>
            </a:r>
            <a:r>
              <a:rPr lang="en-US" b="1" baseline="30000" dirty="0">
                <a:latin typeface="Comic Sans MS" panose="030F0902030302020204" pitchFamily="66" charset="0"/>
                <a:ea typeface="Times New Roman" panose="02020603050405020304" pitchFamily="18" charset="0"/>
              </a:rPr>
              <a:t>24 </a:t>
            </a:r>
            <a:r>
              <a:rPr lang="en-US" dirty="0">
                <a:latin typeface="Comic Sans MS" panose="030F0902030302020204" pitchFamily="66" charset="0"/>
                <a:ea typeface="Times New Roman" panose="02020603050405020304" pitchFamily="18" charset="0"/>
              </a:rPr>
              <a:t>but let him who boasts boast in this, that he </a:t>
            </a:r>
            <a:r>
              <a:rPr lang="en-US" u="sng" dirty="0">
                <a:latin typeface="Comic Sans MS" panose="030F0902030302020204" pitchFamily="66" charset="0"/>
                <a:ea typeface="Times New Roman" panose="02020603050405020304" pitchFamily="18" charset="0"/>
              </a:rPr>
              <a:t>understands and </a:t>
            </a:r>
            <a:r>
              <a:rPr lang="en-US" b="1" u="sng" dirty="0">
                <a:latin typeface="Comic Sans MS" panose="030F0902030302020204" pitchFamily="66" charset="0"/>
                <a:ea typeface="Times New Roman" panose="02020603050405020304" pitchFamily="18" charset="0"/>
              </a:rPr>
              <a:t>knows</a:t>
            </a:r>
            <a:r>
              <a:rPr lang="en-US" u="sng" dirty="0">
                <a:latin typeface="Comic Sans MS" panose="030F0902030302020204" pitchFamily="66" charset="0"/>
                <a:ea typeface="Times New Roman" panose="02020603050405020304" pitchFamily="18" charset="0"/>
              </a:rPr>
              <a:t> me</a:t>
            </a:r>
            <a:r>
              <a:rPr lang="en-US" dirty="0">
                <a:latin typeface="Comic Sans MS" panose="030F0902030302020204" pitchFamily="66" charset="0"/>
                <a:ea typeface="Times New Roman" panose="02020603050405020304" pitchFamily="18" charset="0"/>
              </a:rPr>
              <a:t>, that I am the </a:t>
            </a:r>
            <a:r>
              <a:rPr lang="en-US" cap="small" dirty="0">
                <a:latin typeface="Comic Sans MS" panose="030F0902030302020204" pitchFamily="66" charset="0"/>
                <a:ea typeface="Times New Roman" panose="02020603050405020304" pitchFamily="18" charset="0"/>
              </a:rPr>
              <a:t>Lord</a:t>
            </a:r>
            <a:r>
              <a:rPr lang="en-US" dirty="0">
                <a:latin typeface="Comic Sans MS" panose="030F0902030302020204" pitchFamily="66" charset="0"/>
                <a:ea typeface="Times New Roman" panose="02020603050405020304" pitchFamily="18" charset="0"/>
              </a:rPr>
              <a:t> who practices steadfast love, justice, and righteousness in the earth.  For in these things I delight, declares the </a:t>
            </a:r>
            <a:r>
              <a:rPr lang="en-US" cap="small" dirty="0">
                <a:latin typeface="Comic Sans MS" panose="030F0902030302020204" pitchFamily="66" charset="0"/>
                <a:ea typeface="Times New Roman" panose="02020603050405020304" pitchFamily="18" charset="0"/>
              </a:rPr>
              <a:t>Lord</a:t>
            </a:r>
            <a:r>
              <a:rPr lang="en-US" dirty="0">
                <a:latin typeface="Comic Sans MS" panose="030F0902030302020204" pitchFamily="66" charset="0"/>
                <a:ea typeface="Times New Roman" panose="02020603050405020304" pitchFamily="18" charset="0"/>
              </a:rPr>
              <a:t>.” </a:t>
            </a:r>
            <a:br>
              <a:rPr lang="en-US" dirty="0">
                <a:latin typeface="Comic Sans MS" panose="030F0902030302020204" pitchFamily="66" charset="0"/>
                <a:ea typeface="Times New Roman" panose="02020603050405020304" pitchFamily="18" charset="0"/>
              </a:rPr>
            </a:br>
            <a:endParaRPr lang="en-AU" dirty="0">
              <a:latin typeface="Times New Roman" panose="02020603050405020304" pitchFamily="18" charset="0"/>
              <a:ea typeface="Times New Roman" panose="02020603050405020304" pitchFamily="18" charset="0"/>
            </a:endParaRPr>
          </a:p>
          <a:p>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25 </a:t>
            </a:r>
            <a:r>
              <a:rPr lang="en-US" dirty="0">
                <a:latin typeface="Comic Sans MS" panose="030F0902030302020204" pitchFamily="66" charset="0"/>
                <a:ea typeface="Times New Roman" panose="02020603050405020304" pitchFamily="18" charset="0"/>
                <a:cs typeface="Times New Roman" panose="02020603050405020304" pitchFamily="18" charset="0"/>
              </a:rPr>
              <a:t>“Behold, the days are coming, declares the </a:t>
            </a:r>
            <a:r>
              <a:rPr lang="en-US" cap="small" dirty="0">
                <a:latin typeface="Comic Sans MS" panose="030F0902030302020204" pitchFamily="66" charset="0"/>
                <a:ea typeface="Times New Roman" panose="02020603050405020304" pitchFamily="18" charset="0"/>
                <a:cs typeface="Times New Roman" panose="02020603050405020304" pitchFamily="18" charset="0"/>
              </a:rPr>
              <a:t>Lord</a:t>
            </a:r>
            <a:r>
              <a:rPr lang="en-US" dirty="0">
                <a:latin typeface="Comic Sans MS" panose="030F0902030302020204" pitchFamily="66" charset="0"/>
                <a:ea typeface="Times New Roman" panose="02020603050405020304" pitchFamily="18" charset="0"/>
                <a:cs typeface="Times New Roman" panose="02020603050405020304" pitchFamily="18" charset="0"/>
              </a:rPr>
              <a:t>, when I will punish all those who are circumcised merely in the flesh—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26 </a:t>
            </a:r>
            <a:r>
              <a:rPr lang="en-US" dirty="0">
                <a:latin typeface="Comic Sans MS" panose="030F0902030302020204" pitchFamily="66" charset="0"/>
                <a:ea typeface="Times New Roman" panose="02020603050405020304" pitchFamily="18" charset="0"/>
                <a:cs typeface="Times New Roman" panose="02020603050405020304" pitchFamily="18" charset="0"/>
              </a:rPr>
              <a:t>Egypt, Judah, Edom, the sons of Ammon, Moab, and all who dwell in the desert who cut the corners of their hair, for all these nations are </a:t>
            </a:r>
            <a:r>
              <a:rPr lang="en-US" b="1" u="sng" dirty="0">
                <a:latin typeface="Comic Sans MS" panose="030F0902030302020204" pitchFamily="66" charset="0"/>
                <a:ea typeface="Times New Roman" panose="02020603050405020304" pitchFamily="18" charset="0"/>
                <a:cs typeface="Times New Roman" panose="02020603050405020304" pitchFamily="18" charset="0"/>
              </a:rPr>
              <a:t>un</a:t>
            </a:r>
            <a:r>
              <a:rPr lang="en-US" dirty="0">
                <a:latin typeface="Comic Sans MS" panose="030F0902030302020204" pitchFamily="66" charset="0"/>
                <a:ea typeface="Times New Roman" panose="02020603050405020304" pitchFamily="18" charset="0"/>
                <a:cs typeface="Times New Roman" panose="02020603050405020304" pitchFamily="18" charset="0"/>
              </a:rPr>
              <a:t>circumcised, and </a:t>
            </a:r>
            <a:r>
              <a:rPr lang="en-US" b="1" dirty="0">
                <a:latin typeface="Comic Sans MS" panose="030F0902030302020204" pitchFamily="66" charset="0"/>
                <a:ea typeface="Times New Roman" panose="02020603050405020304" pitchFamily="18" charset="0"/>
                <a:cs typeface="Times New Roman" panose="02020603050405020304" pitchFamily="18" charset="0"/>
              </a:rPr>
              <a:t>all the house of Israe</a:t>
            </a:r>
            <a:r>
              <a:rPr lang="en-US" dirty="0">
                <a:latin typeface="Comic Sans MS" panose="030F0902030302020204" pitchFamily="66" charset="0"/>
                <a:ea typeface="Times New Roman" panose="02020603050405020304" pitchFamily="18" charset="0"/>
                <a:cs typeface="Times New Roman" panose="02020603050405020304" pitchFamily="18" charset="0"/>
              </a:rPr>
              <a:t>l are </a:t>
            </a:r>
            <a:r>
              <a:rPr lang="en-US" b="1" u="sng" dirty="0">
                <a:latin typeface="Comic Sans MS" panose="030F0902030302020204" pitchFamily="66" charset="0"/>
                <a:ea typeface="Times New Roman" panose="02020603050405020304" pitchFamily="18" charset="0"/>
                <a:cs typeface="Times New Roman" panose="02020603050405020304" pitchFamily="18" charset="0"/>
              </a:rPr>
              <a:t>un</a:t>
            </a:r>
            <a:r>
              <a:rPr lang="en-US" dirty="0">
                <a:latin typeface="Comic Sans MS" panose="030F0902030302020204" pitchFamily="66" charset="0"/>
                <a:ea typeface="Times New Roman" panose="02020603050405020304" pitchFamily="18" charset="0"/>
                <a:cs typeface="Times New Roman" panose="02020603050405020304" pitchFamily="18" charset="0"/>
              </a:rPr>
              <a:t>circumcised in heart.”</a:t>
            </a:r>
            <a:endParaRPr lang="en-AU" dirty="0">
              <a:latin typeface="Comic Sans MS" panose="030F0902030302020204" pitchFamily="66" charset="0"/>
              <a:ea typeface="Times New Roman" panose="02020603050405020304" pitchFamily="18" charset="0"/>
            </a:endParaRPr>
          </a:p>
        </p:txBody>
      </p:sp>
      <p:sp>
        <p:nvSpPr>
          <p:cNvPr id="2" name="TextBox 1">
            <a:extLst>
              <a:ext uri="{FF2B5EF4-FFF2-40B4-BE49-F238E27FC236}">
                <a16:creationId xmlns:a16="http://schemas.microsoft.com/office/drawing/2014/main" id="{DD1E7FCA-D4A4-CB4C-BCE0-75A33A1279A6}"/>
              </a:ext>
            </a:extLst>
          </p:cNvPr>
          <p:cNvSpPr txBox="1"/>
          <p:nvPr/>
        </p:nvSpPr>
        <p:spPr>
          <a:xfrm>
            <a:off x="1974850" y="4997450"/>
            <a:ext cx="184731" cy="369332"/>
          </a:xfrm>
          <a:prstGeom prst="rect">
            <a:avLst/>
          </a:prstGeom>
          <a:noFill/>
        </p:spPr>
        <p:txBody>
          <a:bodyPr wrap="none" rtlCol="0">
            <a:spAutoFit/>
          </a:bodyPr>
          <a:lstStyle/>
          <a:p>
            <a:endParaRPr lang="en-AU" dirty="0"/>
          </a:p>
        </p:txBody>
      </p:sp>
    </p:spTree>
    <p:extLst>
      <p:ext uri="{BB962C8B-B14F-4D97-AF65-F5344CB8AC3E}">
        <p14:creationId xmlns:p14="http://schemas.microsoft.com/office/powerpoint/2010/main" val="2820626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0476" y="0"/>
            <a:ext cx="9133523" cy="492443"/>
          </a:xfrm>
          <a:prstGeom prst="rect">
            <a:avLst/>
          </a:prstGeom>
          <a:noFill/>
        </p:spPr>
        <p:txBody>
          <a:bodyPr wrap="square" rtlCol="0">
            <a:spAutoFit/>
          </a:bodyPr>
          <a:lstStyle/>
          <a:p>
            <a:pPr algn="ctr"/>
            <a:r>
              <a:rPr lang="en-AU" sz="2600" b="1" dirty="0">
                <a:solidFill>
                  <a:srgbClr val="FFFF00"/>
                </a:solidFill>
                <a:latin typeface="Times New Roman" panose="02020603050405020304" pitchFamily="18" charset="0"/>
                <a:cs typeface="Times New Roman" panose="02020603050405020304" pitchFamily="18" charset="0"/>
              </a:rPr>
              <a:t>The Joy of Knowing Christ as Lord</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8" name="Rectangle 17">
            <a:extLst>
              <a:ext uri="{FF2B5EF4-FFF2-40B4-BE49-F238E27FC236}">
                <a16:creationId xmlns:a16="http://schemas.microsoft.com/office/drawing/2014/main" id="{248BC56A-FDD0-9B49-9F2B-E65759085D39}"/>
              </a:ext>
            </a:extLst>
          </p:cNvPr>
          <p:cNvSpPr/>
          <p:nvPr/>
        </p:nvSpPr>
        <p:spPr>
          <a:xfrm>
            <a:off x="323528" y="3129643"/>
            <a:ext cx="8135886" cy="1344792"/>
          </a:xfrm>
          <a:prstGeom prst="rect">
            <a:avLst/>
          </a:prstGeom>
          <a:solidFill>
            <a:schemeClr val="bg1"/>
          </a:solidFill>
        </p:spPr>
        <p:txBody>
          <a:bodyPr wrap="square">
            <a:spAutoFit/>
          </a:bodyPr>
          <a:lstStyle/>
          <a:p>
            <a:pPr marL="4763" indent="-4763">
              <a:lnSpc>
                <a:spcPct val="115000"/>
              </a:lnSpc>
              <a:spcAft>
                <a:spcPts val="0"/>
              </a:spcAft>
            </a:pPr>
            <a:r>
              <a:rPr lang="en-AU" dirty="0">
                <a:latin typeface="Comic Sans MS" panose="030F0902030302020204" pitchFamily="66" charset="0"/>
                <a:ea typeface="Arial" panose="020B0604020202020204" pitchFamily="34" charset="0"/>
                <a:cs typeface="Times New Roman" panose="02020603050405020304" pitchFamily="18" charset="0"/>
              </a:rPr>
              <a:t>For his sake I have suffered the loss of all things and count them as rubbish, in order that I may gain Christ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9 </a:t>
            </a:r>
            <a:r>
              <a:rPr lang="en-AU" dirty="0">
                <a:latin typeface="Comic Sans MS" panose="030F0902030302020204" pitchFamily="66" charset="0"/>
                <a:ea typeface="Arial" panose="020B0604020202020204" pitchFamily="34" charset="0"/>
                <a:cs typeface="Times New Roman" panose="02020603050405020304" pitchFamily="18" charset="0"/>
              </a:rPr>
              <a:t>and be found in him, not having a righteousness of my own that comes from the law, but that which comes through faith in Christ, the righteousness from God that depends on faith</a:t>
            </a:r>
            <a:endParaRPr lang="en-AU" dirty="0">
              <a:latin typeface="Comic Sans MS" panose="030F0902030302020204" pitchFamily="66" charset="0"/>
              <a:ea typeface="Times New Roman" panose="02020603050405020304" pitchFamily="18" charset="0"/>
            </a:endParaRPr>
          </a:p>
        </p:txBody>
      </p:sp>
      <p:sp>
        <p:nvSpPr>
          <p:cNvPr id="6" name="TextBox 5">
            <a:extLst>
              <a:ext uri="{FF2B5EF4-FFF2-40B4-BE49-F238E27FC236}">
                <a16:creationId xmlns:a16="http://schemas.microsoft.com/office/drawing/2014/main" id="{3496FD79-8122-244A-89FA-ED396C772458}"/>
              </a:ext>
            </a:extLst>
          </p:cNvPr>
          <p:cNvSpPr txBox="1"/>
          <p:nvPr/>
        </p:nvSpPr>
        <p:spPr>
          <a:xfrm>
            <a:off x="0" y="366400"/>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In Christ, the mark of being a Christian is being filled with the Holy Spirit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But the Judaizers taught Gentile Christians they had to be circumcised to be saved.</a:t>
            </a:r>
          </a:p>
        </p:txBody>
      </p:sp>
      <p:sp>
        <p:nvSpPr>
          <p:cNvPr id="2" name="TextBox 1">
            <a:extLst>
              <a:ext uri="{FF2B5EF4-FFF2-40B4-BE49-F238E27FC236}">
                <a16:creationId xmlns:a16="http://schemas.microsoft.com/office/drawing/2014/main" id="{DD1E7FCA-D4A4-CB4C-BCE0-75A33A1279A6}"/>
              </a:ext>
            </a:extLst>
          </p:cNvPr>
          <p:cNvSpPr txBox="1"/>
          <p:nvPr/>
        </p:nvSpPr>
        <p:spPr>
          <a:xfrm>
            <a:off x="1974850" y="4997450"/>
            <a:ext cx="184731" cy="369332"/>
          </a:xfrm>
          <a:prstGeom prst="rect">
            <a:avLst/>
          </a:prstGeom>
          <a:noFill/>
        </p:spPr>
        <p:txBody>
          <a:bodyPr wrap="none" rtlCol="0">
            <a:spAutoFit/>
          </a:bodyPr>
          <a:lstStyle/>
          <a:p>
            <a:endParaRPr lang="en-AU" dirty="0"/>
          </a:p>
        </p:txBody>
      </p:sp>
      <p:sp>
        <p:nvSpPr>
          <p:cNvPr id="8" name="TextBox 7">
            <a:extLst>
              <a:ext uri="{FF2B5EF4-FFF2-40B4-BE49-F238E27FC236}">
                <a16:creationId xmlns:a16="http://schemas.microsoft.com/office/drawing/2014/main" id="{75142CD0-976D-BF42-BDA8-CAAB70C63DD5}"/>
              </a:ext>
            </a:extLst>
          </p:cNvPr>
          <p:cNvSpPr txBox="1"/>
          <p:nvPr/>
        </p:nvSpPr>
        <p:spPr>
          <a:xfrm>
            <a:off x="0" y="958822"/>
            <a:ext cx="908947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Circumcision was an outward sign of what God intended for the heart</a:t>
            </a:r>
          </a:p>
        </p:txBody>
      </p:sp>
      <p:sp>
        <p:nvSpPr>
          <p:cNvPr id="10" name="TextBox 9">
            <a:extLst>
              <a:ext uri="{FF2B5EF4-FFF2-40B4-BE49-F238E27FC236}">
                <a16:creationId xmlns:a16="http://schemas.microsoft.com/office/drawing/2014/main" id="{DEE19897-6973-344E-B8A2-79AB686F110E}"/>
              </a:ext>
            </a:extLst>
          </p:cNvPr>
          <p:cNvSpPr txBox="1"/>
          <p:nvPr/>
        </p:nvSpPr>
        <p:spPr>
          <a:xfrm>
            <a:off x="0" y="1243467"/>
            <a:ext cx="9089476" cy="1938992"/>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 pruning away of the flesh from our heart.  To be just &amp; righteous.  Repent &amp; obey.</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problem is when we decide our good deeds are good enough – Reliance on our deeds prevent us from finding salvation in Christ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To </a:t>
            </a:r>
            <a:r>
              <a:rPr lang="en-AU" sz="2000" u="sng" dirty="0">
                <a:solidFill>
                  <a:schemeClr val="bg1"/>
                </a:solidFill>
                <a:latin typeface="Times New Roman" panose="02020603050405020304" pitchFamily="18" charset="0"/>
                <a:cs typeface="Times New Roman" panose="02020603050405020304" pitchFamily="18" charset="0"/>
              </a:rPr>
              <a:t>know</a:t>
            </a:r>
            <a:r>
              <a:rPr lang="en-AU" sz="2000" dirty="0">
                <a:solidFill>
                  <a:schemeClr val="bg1"/>
                </a:solidFill>
                <a:latin typeface="Times New Roman" panose="02020603050405020304" pitchFamily="18" charset="0"/>
                <a:cs typeface="Times New Roman" panose="02020603050405020304" pitchFamily="18" charset="0"/>
              </a:rPr>
              <a:t> God, is to follow Him in all His ways.</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If we don’t strive to be obedient and righteous, then we don’t truly </a:t>
            </a:r>
            <a:r>
              <a:rPr lang="en-AU" sz="2000" u="sng" dirty="0">
                <a:solidFill>
                  <a:schemeClr val="bg1"/>
                </a:solidFill>
                <a:latin typeface="Times New Roman" panose="02020603050405020304" pitchFamily="18" charset="0"/>
                <a:cs typeface="Times New Roman" panose="02020603050405020304" pitchFamily="18" charset="0"/>
              </a:rPr>
              <a:t>know</a:t>
            </a:r>
            <a:r>
              <a:rPr lang="en-AU" sz="2000" dirty="0">
                <a:solidFill>
                  <a:schemeClr val="bg1"/>
                </a:solidFill>
                <a:latin typeface="Times New Roman" panose="02020603050405020304" pitchFamily="18" charset="0"/>
                <a:cs typeface="Times New Roman" panose="02020603050405020304" pitchFamily="18" charset="0"/>
              </a:rPr>
              <a:t> Jesus</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As </a:t>
            </a:r>
            <a:r>
              <a:rPr lang="en-AU" sz="2000" u="sng" dirty="0">
                <a:solidFill>
                  <a:schemeClr val="bg1"/>
                </a:solidFill>
                <a:latin typeface="Times New Roman" panose="02020603050405020304" pitchFamily="18" charset="0"/>
                <a:cs typeface="Times New Roman" panose="02020603050405020304" pitchFamily="18" charset="0"/>
              </a:rPr>
              <a:t>Lord</a:t>
            </a:r>
            <a:r>
              <a:rPr lang="en-AU" sz="2000" dirty="0">
                <a:solidFill>
                  <a:schemeClr val="bg1"/>
                </a:solidFill>
                <a:latin typeface="Times New Roman" panose="02020603050405020304" pitchFamily="18" charset="0"/>
                <a:cs typeface="Times New Roman" panose="02020603050405020304" pitchFamily="18" charset="0"/>
              </a:rPr>
              <a:t>, we live in total surrendered submission to Christ</a:t>
            </a:r>
          </a:p>
        </p:txBody>
      </p:sp>
      <p:sp>
        <p:nvSpPr>
          <p:cNvPr id="9" name="TextBox 8">
            <a:extLst>
              <a:ext uri="{FF2B5EF4-FFF2-40B4-BE49-F238E27FC236}">
                <a16:creationId xmlns:a16="http://schemas.microsoft.com/office/drawing/2014/main" id="{C8B7FDB7-A620-184A-AD35-302C46BB9FD8}"/>
              </a:ext>
            </a:extLst>
          </p:cNvPr>
          <p:cNvSpPr txBox="1"/>
          <p:nvPr/>
        </p:nvSpPr>
        <p:spPr>
          <a:xfrm>
            <a:off x="-79617" y="4471533"/>
            <a:ext cx="9133523" cy="400110"/>
          </a:xfrm>
          <a:prstGeom prst="rect">
            <a:avLst/>
          </a:prstGeom>
          <a:noFill/>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By Faith:  acquitted of our sins;  have a righteousness that comes from Jesus</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DD4BD5E1-CE80-3F4E-B1AE-85A7EB74B91A}"/>
              </a:ext>
            </a:extLst>
          </p:cNvPr>
          <p:cNvSpPr/>
          <p:nvPr/>
        </p:nvSpPr>
        <p:spPr>
          <a:xfrm>
            <a:off x="2324323" y="5007306"/>
            <a:ext cx="6819676" cy="707694"/>
          </a:xfrm>
          <a:prstGeom prst="rect">
            <a:avLst/>
          </a:prstGeom>
          <a:solidFill>
            <a:schemeClr val="bg1"/>
          </a:solidFill>
        </p:spPr>
        <p:txBody>
          <a:bodyPr wrap="square">
            <a:spAutoFit/>
          </a:bodyPr>
          <a:lstStyle/>
          <a:p>
            <a:pPr marL="4763" indent="-4763">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dirty="0">
                <a:latin typeface="Comic Sans MS" panose="030F0902030302020204" pitchFamily="66" charset="0"/>
                <a:ea typeface="Times New Roman" panose="02020603050405020304" pitchFamily="18" charset="0"/>
                <a:cs typeface="Times New Roman" panose="02020603050405020304" pitchFamily="18" charset="0"/>
              </a:rPr>
              <a:t>that I may know him and the power of his resurrection, and may share his sufferings, becoming like him in his death,</a:t>
            </a:r>
            <a:endParaRPr lang="en-AU"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370327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0" grpId="0" uiExpand="1" build="p"/>
      <p:bldP spid="9" grpId="0"/>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0476" y="0"/>
            <a:ext cx="9133523" cy="492443"/>
          </a:xfrm>
          <a:prstGeom prst="rect">
            <a:avLst/>
          </a:prstGeom>
          <a:noFill/>
        </p:spPr>
        <p:txBody>
          <a:bodyPr wrap="square" rtlCol="0">
            <a:spAutoFit/>
          </a:bodyPr>
          <a:lstStyle/>
          <a:p>
            <a:pPr algn="ctr"/>
            <a:r>
              <a:rPr lang="en-AU" sz="2600" b="1" dirty="0">
                <a:solidFill>
                  <a:srgbClr val="FFFF00"/>
                </a:solidFill>
                <a:latin typeface="Times New Roman" panose="02020603050405020304" pitchFamily="18" charset="0"/>
                <a:cs typeface="Times New Roman" panose="02020603050405020304" pitchFamily="18" charset="0"/>
              </a:rPr>
              <a:t>The Joy of Knowing Christ as Lord</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3496FD79-8122-244A-89FA-ED396C772458}"/>
              </a:ext>
            </a:extLst>
          </p:cNvPr>
          <p:cNvSpPr txBox="1"/>
          <p:nvPr/>
        </p:nvSpPr>
        <p:spPr>
          <a:xfrm>
            <a:off x="0" y="366400"/>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In Christ, the mark of being a Christian is being filled with the Holy Spirit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But the Judaizers taught Gentile Christians they had to be circumcised to be saved.</a:t>
            </a:r>
          </a:p>
        </p:txBody>
      </p:sp>
      <p:sp>
        <p:nvSpPr>
          <p:cNvPr id="2" name="TextBox 1">
            <a:extLst>
              <a:ext uri="{FF2B5EF4-FFF2-40B4-BE49-F238E27FC236}">
                <a16:creationId xmlns:a16="http://schemas.microsoft.com/office/drawing/2014/main" id="{DD1E7FCA-D4A4-CB4C-BCE0-75A33A1279A6}"/>
              </a:ext>
            </a:extLst>
          </p:cNvPr>
          <p:cNvSpPr txBox="1"/>
          <p:nvPr/>
        </p:nvSpPr>
        <p:spPr>
          <a:xfrm>
            <a:off x="1974850" y="4997450"/>
            <a:ext cx="184731" cy="369332"/>
          </a:xfrm>
          <a:prstGeom prst="rect">
            <a:avLst/>
          </a:prstGeom>
          <a:noFill/>
        </p:spPr>
        <p:txBody>
          <a:bodyPr wrap="none" rtlCol="0">
            <a:spAutoFit/>
          </a:bodyPr>
          <a:lstStyle/>
          <a:p>
            <a:endParaRPr lang="en-AU" dirty="0"/>
          </a:p>
        </p:txBody>
      </p:sp>
      <p:sp>
        <p:nvSpPr>
          <p:cNvPr id="8" name="TextBox 7">
            <a:extLst>
              <a:ext uri="{FF2B5EF4-FFF2-40B4-BE49-F238E27FC236}">
                <a16:creationId xmlns:a16="http://schemas.microsoft.com/office/drawing/2014/main" id="{75142CD0-976D-BF42-BDA8-CAAB70C63DD5}"/>
              </a:ext>
            </a:extLst>
          </p:cNvPr>
          <p:cNvSpPr txBox="1"/>
          <p:nvPr/>
        </p:nvSpPr>
        <p:spPr>
          <a:xfrm>
            <a:off x="0" y="958822"/>
            <a:ext cx="908947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Circumcision was an outward sign of what God intended for the heart</a:t>
            </a:r>
          </a:p>
        </p:txBody>
      </p:sp>
      <p:sp>
        <p:nvSpPr>
          <p:cNvPr id="10" name="TextBox 9">
            <a:extLst>
              <a:ext uri="{FF2B5EF4-FFF2-40B4-BE49-F238E27FC236}">
                <a16:creationId xmlns:a16="http://schemas.microsoft.com/office/drawing/2014/main" id="{DEE19897-6973-344E-B8A2-79AB686F110E}"/>
              </a:ext>
            </a:extLst>
          </p:cNvPr>
          <p:cNvSpPr txBox="1"/>
          <p:nvPr/>
        </p:nvSpPr>
        <p:spPr>
          <a:xfrm>
            <a:off x="0" y="1243467"/>
            <a:ext cx="9089476" cy="1938992"/>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 pruning away of the flesh from our heart.  To be just &amp; righteous.  Repent &amp; obey.</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problem is when we decide our good deeds are good enough – Reliance on our deeds prevent us from finding salvation in Christ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To </a:t>
            </a:r>
            <a:r>
              <a:rPr lang="en-AU" sz="2000" u="sng" dirty="0">
                <a:solidFill>
                  <a:schemeClr val="bg1"/>
                </a:solidFill>
                <a:latin typeface="Times New Roman" panose="02020603050405020304" pitchFamily="18" charset="0"/>
                <a:cs typeface="Times New Roman" panose="02020603050405020304" pitchFamily="18" charset="0"/>
              </a:rPr>
              <a:t>know</a:t>
            </a:r>
            <a:r>
              <a:rPr lang="en-AU" sz="2000" dirty="0">
                <a:solidFill>
                  <a:schemeClr val="bg1"/>
                </a:solidFill>
                <a:latin typeface="Times New Roman" panose="02020603050405020304" pitchFamily="18" charset="0"/>
                <a:cs typeface="Times New Roman" panose="02020603050405020304" pitchFamily="18" charset="0"/>
              </a:rPr>
              <a:t> God, is to follow Him in all His ways.</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If we don’t strive to be obedient and righteous, then we don’t truly </a:t>
            </a:r>
            <a:r>
              <a:rPr lang="en-AU" sz="2000" u="sng" dirty="0">
                <a:solidFill>
                  <a:schemeClr val="bg1"/>
                </a:solidFill>
                <a:latin typeface="Times New Roman" panose="02020603050405020304" pitchFamily="18" charset="0"/>
                <a:cs typeface="Times New Roman" panose="02020603050405020304" pitchFamily="18" charset="0"/>
              </a:rPr>
              <a:t>know</a:t>
            </a:r>
            <a:r>
              <a:rPr lang="en-AU" sz="2000" dirty="0">
                <a:solidFill>
                  <a:schemeClr val="bg1"/>
                </a:solidFill>
                <a:latin typeface="Times New Roman" panose="02020603050405020304" pitchFamily="18" charset="0"/>
                <a:cs typeface="Times New Roman" panose="02020603050405020304" pitchFamily="18" charset="0"/>
              </a:rPr>
              <a:t> Jesus</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As </a:t>
            </a:r>
            <a:r>
              <a:rPr lang="en-AU" sz="2000" u="sng" dirty="0">
                <a:solidFill>
                  <a:schemeClr val="bg1"/>
                </a:solidFill>
                <a:latin typeface="Times New Roman" panose="02020603050405020304" pitchFamily="18" charset="0"/>
                <a:cs typeface="Times New Roman" panose="02020603050405020304" pitchFamily="18" charset="0"/>
              </a:rPr>
              <a:t>Lord</a:t>
            </a:r>
            <a:r>
              <a:rPr lang="en-AU" sz="2000" dirty="0">
                <a:solidFill>
                  <a:schemeClr val="bg1"/>
                </a:solidFill>
                <a:latin typeface="Times New Roman" panose="02020603050405020304" pitchFamily="18" charset="0"/>
                <a:cs typeface="Times New Roman" panose="02020603050405020304" pitchFamily="18" charset="0"/>
              </a:rPr>
              <a:t>, we live in total surrendered submission to Christ</a:t>
            </a:r>
          </a:p>
        </p:txBody>
      </p:sp>
      <p:sp>
        <p:nvSpPr>
          <p:cNvPr id="9" name="TextBox 8">
            <a:extLst>
              <a:ext uri="{FF2B5EF4-FFF2-40B4-BE49-F238E27FC236}">
                <a16:creationId xmlns:a16="http://schemas.microsoft.com/office/drawing/2014/main" id="{C8B7FDB7-A620-184A-AD35-302C46BB9FD8}"/>
              </a:ext>
            </a:extLst>
          </p:cNvPr>
          <p:cNvSpPr txBox="1"/>
          <p:nvPr/>
        </p:nvSpPr>
        <p:spPr>
          <a:xfrm>
            <a:off x="54524" y="3073524"/>
            <a:ext cx="9056975" cy="400110"/>
          </a:xfrm>
          <a:prstGeom prst="rect">
            <a:avLst/>
          </a:prstGeom>
          <a:noFill/>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By Faith:  acquitted of our sins;  have a righteousness that comes from Jesus</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DD4BD5E1-CE80-3F4E-B1AE-85A7EB74B91A}"/>
              </a:ext>
            </a:extLst>
          </p:cNvPr>
          <p:cNvSpPr/>
          <p:nvPr/>
        </p:nvSpPr>
        <p:spPr>
          <a:xfrm>
            <a:off x="453093" y="3550868"/>
            <a:ext cx="8259836" cy="389145"/>
          </a:xfrm>
          <a:prstGeom prst="rect">
            <a:avLst/>
          </a:prstGeom>
          <a:solidFill>
            <a:schemeClr val="bg1"/>
          </a:solidFill>
        </p:spPr>
        <p:txBody>
          <a:bodyPr wrap="square">
            <a:spAutoFit/>
          </a:bodyPr>
          <a:lstStyle/>
          <a:p>
            <a:pPr marL="4763" indent="-4763">
              <a:lnSpc>
                <a:spcPct val="115000"/>
              </a:lnSpc>
              <a:spcAft>
                <a:spcPts val="0"/>
              </a:spcAft>
            </a:pPr>
            <a:r>
              <a:rPr lang="en-AU" b="1" baseline="30000" dirty="0">
                <a:latin typeface="Comic Sans MS" panose="030F0902030302020204" pitchFamily="66" charset="0"/>
                <a:ea typeface="Arial" panose="020B0604020202020204" pitchFamily="34" charset="0"/>
                <a:cs typeface="Times New Roman" panose="02020603050405020304" pitchFamily="18" charset="0"/>
              </a:rPr>
              <a:t>11 </a:t>
            </a:r>
            <a:r>
              <a:rPr lang="en-AU" dirty="0">
                <a:latin typeface="Comic Sans MS" panose="030F0902030302020204" pitchFamily="66" charset="0"/>
                <a:ea typeface="Arial" panose="020B0604020202020204" pitchFamily="34" charset="0"/>
                <a:cs typeface="Times New Roman" panose="02020603050405020304" pitchFamily="18" charset="0"/>
              </a:rPr>
              <a:t>that by any means possible I may attain the resurrection from the dead.</a:t>
            </a:r>
            <a:endParaRPr lang="en-AU" dirty="0">
              <a:latin typeface="Comic Sans MS" panose="030F0902030302020204" pitchFamily="66" charset="0"/>
              <a:ea typeface="Times New Roman" panose="02020603050405020304" pitchFamily="18" charset="0"/>
            </a:endParaRPr>
          </a:p>
        </p:txBody>
      </p:sp>
      <p:sp>
        <p:nvSpPr>
          <p:cNvPr id="12" name="TextBox 11">
            <a:extLst>
              <a:ext uri="{FF2B5EF4-FFF2-40B4-BE49-F238E27FC236}">
                <a16:creationId xmlns:a16="http://schemas.microsoft.com/office/drawing/2014/main" id="{47E5FFF2-1C8D-1E4C-AACF-536587D32314}"/>
              </a:ext>
            </a:extLst>
          </p:cNvPr>
          <p:cNvSpPr txBox="1"/>
          <p:nvPr/>
        </p:nvSpPr>
        <p:spPr>
          <a:xfrm>
            <a:off x="12700" y="3947800"/>
            <a:ext cx="908947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Willing to suffer for Christ.  Willing to die for Christ – to attain the resurrection</a:t>
            </a:r>
          </a:p>
        </p:txBody>
      </p:sp>
      <p:sp>
        <p:nvSpPr>
          <p:cNvPr id="13" name="TextBox 12">
            <a:extLst>
              <a:ext uri="{FF2B5EF4-FFF2-40B4-BE49-F238E27FC236}">
                <a16:creationId xmlns:a16="http://schemas.microsoft.com/office/drawing/2014/main" id="{38B581A5-9A7A-3341-9D7E-61B6260458C0}"/>
              </a:ext>
            </a:extLst>
          </p:cNvPr>
          <p:cNvSpPr txBox="1"/>
          <p:nvPr/>
        </p:nvSpPr>
        <p:spPr>
          <a:xfrm>
            <a:off x="827584" y="4505299"/>
            <a:ext cx="8042491" cy="1015663"/>
          </a:xfrm>
          <a:prstGeom prst="rect">
            <a:avLst/>
          </a:prstGeom>
          <a:noFill/>
          <a:ln>
            <a:solidFill>
              <a:srgbClr val="FFFF00"/>
            </a:solid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Until we know Christ, we won’t understand the joy</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 deep, personal relationship</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 circumcised heart – yielded to God and Filled with the Holy Spirit</a:t>
            </a:r>
          </a:p>
        </p:txBody>
      </p:sp>
    </p:spTree>
    <p:extLst>
      <p:ext uri="{BB962C8B-B14F-4D97-AF65-F5344CB8AC3E}">
        <p14:creationId xmlns:p14="http://schemas.microsoft.com/office/powerpoint/2010/main" val="3905462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916731"/>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00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3 </a:t>
            </a: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Finally, my brothers, rejoice in the Lord.  To write the same things to you is no trouble to me and is safe for you. </a:t>
            </a:r>
            <a:endParaRPr lang="en-AU" sz="3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a:lnSpc>
                <a:spcPct val="115000"/>
              </a:lnSpc>
              <a:spcAft>
                <a:spcPts val="0"/>
              </a:spcAft>
            </a:pPr>
            <a:r>
              <a:rPr lang="en-AU" sz="3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3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3000" b="1" baseline="30000" dirty="0">
                <a:solidFill>
                  <a:schemeClr val="bg1"/>
                </a:solidFill>
                <a:latin typeface="Times New Roman" panose="02020603050405020304" pitchFamily="18" charset="0"/>
                <a:ea typeface="Arial" panose="020B0604020202020204" pitchFamily="34" charset="0"/>
              </a:rPr>
              <a:t>2 </a:t>
            </a:r>
            <a:r>
              <a:rPr lang="en-AU" sz="3000" dirty="0">
                <a:solidFill>
                  <a:schemeClr val="bg1"/>
                </a:solidFill>
                <a:latin typeface="Times New Roman" panose="02020603050405020304" pitchFamily="18" charset="0"/>
                <a:ea typeface="Arial" panose="020B0604020202020204" pitchFamily="34" charset="0"/>
              </a:rPr>
              <a:t>Look out for the dogs, look out for the evildoers, look out for those who mutilate the flesh.  </a:t>
            </a:r>
            <a:r>
              <a:rPr lang="en-AU" sz="3000" b="1" baseline="30000" dirty="0">
                <a:solidFill>
                  <a:schemeClr val="bg1"/>
                </a:solidFill>
                <a:latin typeface="Times New Roman" panose="02020603050405020304" pitchFamily="18" charset="0"/>
                <a:ea typeface="Arial" panose="020B0604020202020204" pitchFamily="34" charset="0"/>
              </a:rPr>
              <a:t>3 </a:t>
            </a:r>
            <a:r>
              <a:rPr lang="en-AU" sz="3000" dirty="0">
                <a:solidFill>
                  <a:schemeClr val="bg1"/>
                </a:solidFill>
                <a:latin typeface="Times New Roman" panose="02020603050405020304" pitchFamily="18" charset="0"/>
                <a:ea typeface="Arial" panose="020B0604020202020204" pitchFamily="34" charset="0"/>
              </a:rPr>
              <a:t>For we are the circumcision, who worship by the Spirit of God and glory in Christ Jesus and put no confidence in the flesh— </a:t>
            </a:r>
            <a:r>
              <a:rPr lang="en-AU" sz="3000" b="1" baseline="30000" dirty="0">
                <a:solidFill>
                  <a:schemeClr val="bg1"/>
                </a:solidFill>
                <a:latin typeface="Times New Roman" panose="02020603050405020304" pitchFamily="18" charset="0"/>
                <a:ea typeface="Arial" panose="020B0604020202020204" pitchFamily="34" charset="0"/>
              </a:rPr>
              <a:t>4 </a:t>
            </a:r>
            <a:r>
              <a:rPr lang="en-AU" sz="3000" dirty="0">
                <a:solidFill>
                  <a:schemeClr val="bg1"/>
                </a:solidFill>
                <a:latin typeface="Times New Roman" panose="02020603050405020304" pitchFamily="18" charset="0"/>
                <a:ea typeface="Arial" panose="020B0604020202020204" pitchFamily="34" charset="0"/>
              </a:rPr>
              <a:t>though I myself have reason for confidence in the flesh also.  If anyone else thinks he has reason for confidence in the flesh, I have more:</a:t>
            </a:r>
            <a:r>
              <a:rPr lang="en-AU" sz="3000" dirty="0">
                <a:solidFill>
                  <a:schemeClr val="bg1"/>
                </a:solidFill>
              </a:rPr>
              <a:t> </a:t>
            </a:r>
            <a:endParaRPr lang="en-AU" sz="3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255999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7740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panose="02020603050405020304" pitchFamily="18" charset="0"/>
                <a:ea typeface="Arial" panose="020B0604020202020204" pitchFamily="34" charset="0"/>
              </a:rPr>
              <a:t>5 </a:t>
            </a:r>
            <a:r>
              <a:rPr lang="en-AU" sz="3200" dirty="0">
                <a:solidFill>
                  <a:schemeClr val="bg1"/>
                </a:solidFill>
                <a:latin typeface="Times New Roman" panose="02020603050405020304" pitchFamily="18" charset="0"/>
                <a:ea typeface="Arial" panose="020B0604020202020204" pitchFamily="34" charset="0"/>
              </a:rPr>
              <a:t>circumcised on the eighth day, of the people of Israel, of the tribe of Benjamin, a Hebrew of Hebrews;  as to the law, a Pharisee;  </a:t>
            </a:r>
            <a:r>
              <a:rPr lang="en-AU" sz="3200" b="1" baseline="30000" dirty="0">
                <a:solidFill>
                  <a:schemeClr val="bg1"/>
                </a:solidFill>
                <a:latin typeface="Times New Roman" panose="02020603050405020304" pitchFamily="18" charset="0"/>
                <a:ea typeface="Arial" panose="020B0604020202020204" pitchFamily="34" charset="0"/>
              </a:rPr>
              <a:t>6 </a:t>
            </a:r>
            <a:r>
              <a:rPr lang="en-AU" sz="3200" dirty="0">
                <a:solidFill>
                  <a:schemeClr val="bg1"/>
                </a:solidFill>
                <a:latin typeface="Times New Roman" panose="02020603050405020304" pitchFamily="18" charset="0"/>
                <a:ea typeface="Arial" panose="020B0604020202020204" pitchFamily="34" charset="0"/>
              </a:rPr>
              <a:t>as to zeal, a persecutor of the church;  as to righteousness under the law, blameless.  </a:t>
            </a:r>
            <a:r>
              <a:rPr lang="en-AU" sz="3200" b="1" baseline="30000" dirty="0">
                <a:solidFill>
                  <a:schemeClr val="bg1"/>
                </a:solidFill>
                <a:latin typeface="Times New Roman" panose="02020603050405020304" pitchFamily="18" charset="0"/>
                <a:ea typeface="Arial" panose="020B0604020202020204" pitchFamily="34" charset="0"/>
              </a:rPr>
              <a:t>7 </a:t>
            </a:r>
            <a:r>
              <a:rPr lang="en-AU" sz="3200" dirty="0">
                <a:solidFill>
                  <a:schemeClr val="bg1"/>
                </a:solidFill>
                <a:latin typeface="Times New Roman" panose="02020603050405020304" pitchFamily="18" charset="0"/>
                <a:ea typeface="Arial" panose="020B0604020202020204" pitchFamily="34" charset="0"/>
              </a:rPr>
              <a:t>But whatever gain I had, I counted as loss for the sake of Christ.  </a:t>
            </a:r>
            <a:r>
              <a:rPr lang="en-AU" sz="3200" b="1" baseline="30000" dirty="0">
                <a:solidFill>
                  <a:schemeClr val="bg1"/>
                </a:solidFill>
                <a:latin typeface="Times New Roman" panose="02020603050405020304" pitchFamily="18" charset="0"/>
                <a:ea typeface="Arial" panose="020B0604020202020204" pitchFamily="34" charset="0"/>
              </a:rPr>
              <a:t>8 </a:t>
            </a:r>
            <a:r>
              <a:rPr lang="en-AU" sz="3200" dirty="0">
                <a:solidFill>
                  <a:schemeClr val="bg1"/>
                </a:solidFill>
                <a:latin typeface="Times New Roman" panose="02020603050405020304" pitchFamily="18" charset="0"/>
                <a:ea typeface="Arial" panose="020B0604020202020204" pitchFamily="34" charset="0"/>
              </a:rPr>
              <a:t>Indeed, I count everything as loss because of the surpassing worth of knowing Christ Jesus my Lord. </a:t>
            </a:r>
            <a:endParaRPr lang="en-AU" sz="29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405106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2507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dirty="0">
                <a:solidFill>
                  <a:schemeClr val="bg1"/>
                </a:solidFill>
                <a:latin typeface="Times New Roman" panose="02020603050405020304" pitchFamily="18" charset="0"/>
                <a:ea typeface="Arial" panose="020B0604020202020204" pitchFamily="34" charset="0"/>
              </a:rPr>
              <a:t>For his sake I have suffered the loss of all things and count them as rubbish, in order that I may gain Christ </a:t>
            </a:r>
            <a:r>
              <a:rPr lang="en-AU" sz="2800" b="1" baseline="30000" dirty="0">
                <a:solidFill>
                  <a:schemeClr val="bg1"/>
                </a:solidFill>
                <a:latin typeface="Times New Roman" panose="02020603050405020304" pitchFamily="18" charset="0"/>
                <a:ea typeface="Arial" panose="020B0604020202020204" pitchFamily="34" charset="0"/>
              </a:rPr>
              <a:t>9 </a:t>
            </a:r>
            <a:r>
              <a:rPr lang="en-AU" sz="2800" dirty="0">
                <a:solidFill>
                  <a:schemeClr val="bg1"/>
                </a:solidFill>
                <a:latin typeface="Times New Roman" panose="02020603050405020304" pitchFamily="18" charset="0"/>
                <a:ea typeface="Arial" panose="020B0604020202020204" pitchFamily="34" charset="0"/>
              </a:rPr>
              <a:t>and be found in him, not having a righteousness of my own that comes from the law, but that which comes through faith in Christ, the righteousness from God that depends on faith— </a:t>
            </a:r>
            <a:r>
              <a:rPr lang="en-AU" sz="2800" b="1" baseline="30000" dirty="0">
                <a:solidFill>
                  <a:schemeClr val="bg1"/>
                </a:solidFill>
                <a:latin typeface="Times New Roman" panose="02020603050405020304" pitchFamily="18" charset="0"/>
                <a:ea typeface="Arial" panose="020B0604020202020204" pitchFamily="34" charset="0"/>
              </a:rPr>
              <a:t>10 </a:t>
            </a:r>
            <a:r>
              <a:rPr lang="en-AU" sz="2800" dirty="0">
                <a:solidFill>
                  <a:schemeClr val="bg1"/>
                </a:solidFill>
                <a:latin typeface="Times New Roman" panose="02020603050405020304" pitchFamily="18" charset="0"/>
                <a:ea typeface="Arial" panose="020B0604020202020204" pitchFamily="34" charset="0"/>
              </a:rPr>
              <a:t>that I may know him and the power of his resurrection, and may share his sufferings, becoming like him in his death, </a:t>
            </a:r>
            <a:r>
              <a:rPr lang="en-AU" sz="2800" b="1" baseline="30000" dirty="0">
                <a:solidFill>
                  <a:schemeClr val="bg1"/>
                </a:solidFill>
                <a:latin typeface="Times New Roman" panose="02020603050405020304" pitchFamily="18" charset="0"/>
                <a:ea typeface="Arial" panose="020B0604020202020204" pitchFamily="34" charset="0"/>
              </a:rPr>
              <a:t>11 </a:t>
            </a:r>
            <a:r>
              <a:rPr lang="en-AU" sz="2800" dirty="0">
                <a:solidFill>
                  <a:schemeClr val="bg1"/>
                </a:solidFill>
                <a:latin typeface="Times New Roman" panose="02020603050405020304" pitchFamily="18" charset="0"/>
                <a:ea typeface="Arial" panose="020B0604020202020204" pitchFamily="34" charset="0"/>
              </a:rPr>
              <a:t>that by any means possible I may attain the resurrection from the dead. </a:t>
            </a:r>
            <a:endParaRPr lang="en-AU" sz="28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882305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0476" y="0"/>
            <a:ext cx="9133523" cy="492443"/>
          </a:xfrm>
          <a:prstGeom prst="rect">
            <a:avLst/>
          </a:prstGeom>
          <a:noFill/>
        </p:spPr>
        <p:txBody>
          <a:bodyPr wrap="square" rtlCol="0">
            <a:spAutoFit/>
          </a:bodyPr>
          <a:lstStyle/>
          <a:p>
            <a:pPr algn="ctr"/>
            <a:r>
              <a:rPr lang="en-AU" sz="2600" b="1" dirty="0">
                <a:solidFill>
                  <a:srgbClr val="FFFF00"/>
                </a:solidFill>
                <a:latin typeface="Times New Roman" panose="02020603050405020304" pitchFamily="18" charset="0"/>
                <a:cs typeface="Times New Roman" panose="02020603050405020304" pitchFamily="18" charset="0"/>
              </a:rPr>
              <a:t>The Joy of Knowing Christ as Lord</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1E23AC8A-6B68-AB45-B26E-D396A9429D03}"/>
              </a:ext>
            </a:extLst>
          </p:cNvPr>
          <p:cNvSpPr txBox="1"/>
          <p:nvPr/>
        </p:nvSpPr>
        <p:spPr>
          <a:xfrm>
            <a:off x="10476" y="337220"/>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Controlling an epidemic of false teaching in the church.  Not a problem in Philippi, but it will do them good to be warned to guard them against it.</a:t>
            </a:r>
          </a:p>
        </p:txBody>
      </p:sp>
      <p:sp>
        <p:nvSpPr>
          <p:cNvPr id="18" name="Rectangle 17">
            <a:extLst>
              <a:ext uri="{FF2B5EF4-FFF2-40B4-BE49-F238E27FC236}">
                <a16:creationId xmlns:a16="http://schemas.microsoft.com/office/drawing/2014/main" id="{248BC56A-FDD0-9B49-9F2B-E65759085D39}"/>
              </a:ext>
            </a:extLst>
          </p:cNvPr>
          <p:cNvSpPr/>
          <p:nvPr/>
        </p:nvSpPr>
        <p:spPr>
          <a:xfrm>
            <a:off x="1619672" y="3361556"/>
            <a:ext cx="6552728" cy="707694"/>
          </a:xfrm>
          <a:prstGeom prst="rect">
            <a:avLst/>
          </a:prstGeom>
          <a:solidFill>
            <a:schemeClr val="bg1"/>
          </a:solidFill>
        </p:spPr>
        <p:txBody>
          <a:bodyPr wrap="square">
            <a:spAutoFit/>
          </a:bodyPr>
          <a:lstStyle/>
          <a:p>
            <a:pPr marL="4763" indent="-4763">
              <a:lnSpc>
                <a:spcPct val="115000"/>
              </a:lnSpc>
              <a:spcAft>
                <a:spcPts val="0"/>
              </a:spcAft>
            </a:pPr>
            <a:r>
              <a:rPr lang="en-AU" b="1" dirty="0">
                <a:latin typeface="Comic Sans MS" panose="030F0902030302020204" pitchFamily="66" charset="0"/>
                <a:ea typeface="Times New Roman" panose="02020603050405020304" pitchFamily="18" charset="0"/>
                <a:cs typeface="Times New Roman" panose="02020603050405020304" pitchFamily="18" charset="0"/>
              </a:rPr>
              <a:t>3 </a:t>
            </a:r>
            <a:r>
              <a:rPr lang="en-AU" dirty="0">
                <a:latin typeface="Comic Sans MS" panose="030F0902030302020204" pitchFamily="66" charset="0"/>
                <a:ea typeface="Times New Roman" panose="02020603050405020304" pitchFamily="18" charset="0"/>
                <a:cs typeface="Times New Roman" panose="02020603050405020304" pitchFamily="18" charset="0"/>
              </a:rPr>
              <a:t>Finally, my brothers, rejoice in the Lord.  To write the same things to you is no trouble to me and is safe for you.</a:t>
            </a:r>
            <a:endParaRPr lang="en-AU"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142706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0476" y="0"/>
            <a:ext cx="9133523" cy="492443"/>
          </a:xfrm>
          <a:prstGeom prst="rect">
            <a:avLst/>
          </a:prstGeom>
          <a:noFill/>
        </p:spPr>
        <p:txBody>
          <a:bodyPr wrap="square" rtlCol="0">
            <a:spAutoFit/>
          </a:bodyPr>
          <a:lstStyle/>
          <a:p>
            <a:pPr algn="ctr"/>
            <a:r>
              <a:rPr lang="en-AU" sz="2600" b="1" dirty="0">
                <a:solidFill>
                  <a:srgbClr val="FFFF00"/>
                </a:solidFill>
                <a:latin typeface="Times New Roman" panose="02020603050405020304" pitchFamily="18" charset="0"/>
                <a:cs typeface="Times New Roman" panose="02020603050405020304" pitchFamily="18" charset="0"/>
              </a:rPr>
              <a:t>The Joy of Knowing Christ as Lord</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1E23AC8A-6B68-AB45-B26E-D396A9429D03}"/>
              </a:ext>
            </a:extLst>
          </p:cNvPr>
          <p:cNvSpPr txBox="1"/>
          <p:nvPr/>
        </p:nvSpPr>
        <p:spPr>
          <a:xfrm>
            <a:off x="10476" y="337220"/>
            <a:ext cx="9089476"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Controlling an epidemic of false teaching in the church.  Not a problem in Philippi, but it will do them good to be warned to guard them against it.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For Israel, Circumcision was the mark (brand) of being one of God’s people</a:t>
            </a:r>
          </a:p>
        </p:txBody>
      </p:sp>
      <p:sp>
        <p:nvSpPr>
          <p:cNvPr id="18" name="Rectangle 17">
            <a:extLst>
              <a:ext uri="{FF2B5EF4-FFF2-40B4-BE49-F238E27FC236}">
                <a16:creationId xmlns:a16="http://schemas.microsoft.com/office/drawing/2014/main" id="{248BC56A-FDD0-9B49-9F2B-E65759085D39}"/>
              </a:ext>
            </a:extLst>
          </p:cNvPr>
          <p:cNvSpPr/>
          <p:nvPr/>
        </p:nvSpPr>
        <p:spPr>
          <a:xfrm>
            <a:off x="1475656" y="1352883"/>
            <a:ext cx="5616624" cy="707694"/>
          </a:xfrm>
          <a:prstGeom prst="rect">
            <a:avLst/>
          </a:prstGeom>
          <a:solidFill>
            <a:schemeClr val="bg1"/>
          </a:solidFill>
        </p:spPr>
        <p:txBody>
          <a:bodyPr wrap="square">
            <a:spAutoFit/>
          </a:bodyPr>
          <a:lstStyle/>
          <a:p>
            <a:pPr marL="4763" indent="-4763">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2 </a:t>
            </a:r>
            <a:r>
              <a:rPr lang="en-AU" dirty="0">
                <a:latin typeface="Comic Sans MS" panose="030F0902030302020204" pitchFamily="66" charset="0"/>
                <a:ea typeface="Times New Roman" panose="02020603050405020304" pitchFamily="18" charset="0"/>
                <a:cs typeface="Times New Roman" panose="02020603050405020304" pitchFamily="18" charset="0"/>
              </a:rPr>
              <a:t>Look out for the dogs, look out for the evildoers, look out for those who mutilate the flesh.</a:t>
            </a:r>
            <a:endParaRPr lang="en-AU" dirty="0">
              <a:latin typeface="Comic Sans MS" panose="030F0902030302020204" pitchFamily="66" charset="0"/>
              <a:ea typeface="Times New Roman" panose="02020603050405020304" pitchFamily="18" charset="0"/>
            </a:endParaRPr>
          </a:p>
        </p:txBody>
      </p:sp>
      <p:sp>
        <p:nvSpPr>
          <p:cNvPr id="5" name="Rectangle 4">
            <a:extLst>
              <a:ext uri="{FF2B5EF4-FFF2-40B4-BE49-F238E27FC236}">
                <a16:creationId xmlns:a16="http://schemas.microsoft.com/office/drawing/2014/main" id="{662DB247-31A5-4B4B-93B3-CB538D6ACE58}"/>
              </a:ext>
            </a:extLst>
          </p:cNvPr>
          <p:cNvSpPr/>
          <p:nvPr/>
        </p:nvSpPr>
        <p:spPr>
          <a:xfrm>
            <a:off x="27856" y="2095832"/>
            <a:ext cx="9089476" cy="1981889"/>
          </a:xfrm>
          <a:prstGeom prst="rect">
            <a:avLst/>
          </a:prstGeom>
          <a:solidFill>
            <a:schemeClr val="bg1"/>
          </a:solidFill>
        </p:spPr>
        <p:txBody>
          <a:bodyPr wrap="square">
            <a:spAutoFit/>
          </a:bodyPr>
          <a:lstStyle/>
          <a:p>
            <a:pPr marL="4763" indent="-4763">
              <a:lnSpc>
                <a:spcPct val="115000"/>
              </a:lnSpc>
              <a:spcAft>
                <a:spcPts val="0"/>
              </a:spcAft>
            </a:pPr>
            <a:r>
              <a:rPr lang="en-US" dirty="0">
                <a:latin typeface="Comic Sans MS" panose="030F0902030302020204" pitchFamily="66" charset="0"/>
                <a:ea typeface="Times New Roman" panose="02020603050405020304" pitchFamily="18" charset="0"/>
                <a:cs typeface="Times New Roman" panose="02020603050405020304" pitchFamily="18" charset="0"/>
              </a:rPr>
              <a:t>Genesis 17:</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US" dirty="0">
                <a:latin typeface="Comic Sans MS" panose="030F0902030302020204" pitchFamily="66" charset="0"/>
                <a:ea typeface="Times New Roman" panose="02020603050405020304" pitchFamily="18" charset="0"/>
                <a:cs typeface="Times New Roman" panose="02020603050405020304" pitchFamily="18" charset="0"/>
              </a:rPr>
              <a:t>This is my covenant, which you shall keep, between me and you and your offspring after you:  Every male among you shall be circumcised.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US" dirty="0">
                <a:latin typeface="Comic Sans MS" panose="030F0902030302020204" pitchFamily="66" charset="0"/>
                <a:ea typeface="Times New Roman" panose="02020603050405020304" pitchFamily="18" charset="0"/>
                <a:cs typeface="Times New Roman" panose="02020603050405020304" pitchFamily="18" charset="0"/>
              </a:rPr>
              <a:t>You shall be circumcised in the flesh of your foreskins, and it shall be a sign of the covenant between me and you.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US" dirty="0">
                <a:latin typeface="Comic Sans MS" panose="030F0902030302020204" pitchFamily="66" charset="0"/>
                <a:ea typeface="Times New Roman" panose="02020603050405020304" pitchFamily="18" charset="0"/>
                <a:cs typeface="Times New Roman" panose="02020603050405020304" pitchFamily="18" charset="0"/>
              </a:rPr>
              <a:t>He who is eight days old among you shall be circumcised.  Every male throughout your generations, whether born in your house or bought with your money from any foreigner who is not of your offspring,</a:t>
            </a:r>
            <a:endParaRPr lang="en-AU" dirty="0">
              <a:latin typeface="Comic Sans MS" panose="030F0902030302020204" pitchFamily="66" charset="0"/>
              <a:ea typeface="Times New Roman" panose="02020603050405020304" pitchFamily="18" charset="0"/>
            </a:endParaRPr>
          </a:p>
        </p:txBody>
      </p:sp>
      <p:sp>
        <p:nvSpPr>
          <p:cNvPr id="6" name="TextBox 5">
            <a:extLst>
              <a:ext uri="{FF2B5EF4-FFF2-40B4-BE49-F238E27FC236}">
                <a16:creationId xmlns:a16="http://schemas.microsoft.com/office/drawing/2014/main" id="{3496FD79-8122-244A-89FA-ED396C772458}"/>
              </a:ext>
            </a:extLst>
          </p:cNvPr>
          <p:cNvSpPr txBox="1"/>
          <p:nvPr/>
        </p:nvSpPr>
        <p:spPr>
          <a:xfrm>
            <a:off x="16826" y="4083720"/>
            <a:ext cx="9089476"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But what about in the Church?  Did the Gentile have to become a Jew to be saved?</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In Christ, the mark of being a Christian is being filled with the Holy Spirit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Judaizers taught Gentile Christians they had to be circumcised to be saved.</a:t>
            </a:r>
          </a:p>
        </p:txBody>
      </p:sp>
    </p:spTree>
    <p:extLst>
      <p:ext uri="{BB962C8B-B14F-4D97-AF65-F5344CB8AC3E}">
        <p14:creationId xmlns:p14="http://schemas.microsoft.com/office/powerpoint/2010/main" val="2772132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uiExpand="1" build="p"/>
      <p:bldP spid="5" grpId="0" animBg="1"/>
      <p:bldP spid="6"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0476" y="0"/>
            <a:ext cx="9133523" cy="492443"/>
          </a:xfrm>
          <a:prstGeom prst="rect">
            <a:avLst/>
          </a:prstGeom>
          <a:noFill/>
        </p:spPr>
        <p:txBody>
          <a:bodyPr wrap="square" rtlCol="0">
            <a:spAutoFit/>
          </a:bodyPr>
          <a:lstStyle/>
          <a:p>
            <a:pPr algn="ctr"/>
            <a:r>
              <a:rPr lang="en-AU" sz="2600" b="1" dirty="0">
                <a:solidFill>
                  <a:srgbClr val="FFFF00"/>
                </a:solidFill>
                <a:latin typeface="Times New Roman" panose="02020603050405020304" pitchFamily="18" charset="0"/>
                <a:cs typeface="Times New Roman" panose="02020603050405020304" pitchFamily="18" charset="0"/>
              </a:rPr>
              <a:t>The Joy of Knowing Christ as Lord</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8" name="Rectangle 17">
            <a:extLst>
              <a:ext uri="{FF2B5EF4-FFF2-40B4-BE49-F238E27FC236}">
                <a16:creationId xmlns:a16="http://schemas.microsoft.com/office/drawing/2014/main" id="{248BC56A-FDD0-9B49-9F2B-E65759085D39}"/>
              </a:ext>
            </a:extLst>
          </p:cNvPr>
          <p:cNvSpPr/>
          <p:nvPr/>
        </p:nvSpPr>
        <p:spPr>
          <a:xfrm>
            <a:off x="971600" y="1050475"/>
            <a:ext cx="6984776" cy="707694"/>
          </a:xfrm>
          <a:prstGeom prst="rect">
            <a:avLst/>
          </a:prstGeom>
          <a:solidFill>
            <a:schemeClr val="bg1"/>
          </a:solidFill>
        </p:spPr>
        <p:txBody>
          <a:bodyPr wrap="square">
            <a:spAutoFit/>
          </a:bodyPr>
          <a:lstStyle/>
          <a:p>
            <a:pPr marL="4763" indent="-4763">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dirty="0">
                <a:latin typeface="Comic Sans MS" panose="030F0902030302020204" pitchFamily="66" charset="0"/>
                <a:ea typeface="Times New Roman" panose="02020603050405020304" pitchFamily="18" charset="0"/>
                <a:cs typeface="Times New Roman" panose="02020603050405020304" pitchFamily="18" charset="0"/>
              </a:rPr>
              <a:t>For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we</a:t>
            </a:r>
            <a:r>
              <a:rPr lang="en-AU" dirty="0">
                <a:latin typeface="Comic Sans MS" panose="030F0902030302020204" pitchFamily="66" charset="0"/>
                <a:ea typeface="Times New Roman" panose="02020603050405020304" pitchFamily="18" charset="0"/>
                <a:cs typeface="Times New Roman" panose="02020603050405020304" pitchFamily="18" charset="0"/>
              </a:rPr>
              <a:t> are the circumcision, who worship by the Spirit of God and glory in Christ Jesus and put no confidence in the flesh</a:t>
            </a:r>
            <a:endParaRPr lang="en-AU" dirty="0">
              <a:latin typeface="Comic Sans MS" panose="030F0902030302020204" pitchFamily="66" charset="0"/>
              <a:ea typeface="Times New Roman" panose="02020603050405020304" pitchFamily="18" charset="0"/>
            </a:endParaRPr>
          </a:p>
        </p:txBody>
      </p:sp>
      <p:sp>
        <p:nvSpPr>
          <p:cNvPr id="6" name="TextBox 5">
            <a:extLst>
              <a:ext uri="{FF2B5EF4-FFF2-40B4-BE49-F238E27FC236}">
                <a16:creationId xmlns:a16="http://schemas.microsoft.com/office/drawing/2014/main" id="{3496FD79-8122-244A-89FA-ED396C772458}"/>
              </a:ext>
            </a:extLst>
          </p:cNvPr>
          <p:cNvSpPr txBox="1"/>
          <p:nvPr/>
        </p:nvSpPr>
        <p:spPr>
          <a:xfrm>
            <a:off x="-36512" y="348218"/>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In Christ, the mark of being a Christian is being filled with the Holy Spirit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But the Judaizers taught Gentile Christians they had to be circumcised to be saved.</a:t>
            </a:r>
          </a:p>
        </p:txBody>
      </p:sp>
      <p:sp>
        <p:nvSpPr>
          <p:cNvPr id="2" name="TextBox 1">
            <a:extLst>
              <a:ext uri="{FF2B5EF4-FFF2-40B4-BE49-F238E27FC236}">
                <a16:creationId xmlns:a16="http://schemas.microsoft.com/office/drawing/2014/main" id="{DD1E7FCA-D4A4-CB4C-BCE0-75A33A1279A6}"/>
              </a:ext>
            </a:extLst>
          </p:cNvPr>
          <p:cNvSpPr txBox="1"/>
          <p:nvPr/>
        </p:nvSpPr>
        <p:spPr>
          <a:xfrm>
            <a:off x="1974850" y="4997450"/>
            <a:ext cx="184731" cy="369332"/>
          </a:xfrm>
          <a:prstGeom prst="rect">
            <a:avLst/>
          </a:prstGeom>
          <a:noFill/>
        </p:spPr>
        <p:txBody>
          <a:bodyPr wrap="none" rtlCol="0">
            <a:spAutoFit/>
          </a:bodyPr>
          <a:lstStyle/>
          <a:p>
            <a:endParaRPr lang="en-AU" dirty="0"/>
          </a:p>
        </p:txBody>
      </p:sp>
      <p:sp>
        <p:nvSpPr>
          <p:cNvPr id="8" name="TextBox 7">
            <a:extLst>
              <a:ext uri="{FF2B5EF4-FFF2-40B4-BE49-F238E27FC236}">
                <a16:creationId xmlns:a16="http://schemas.microsoft.com/office/drawing/2014/main" id="{75142CD0-976D-BF42-BDA8-CAAB70C63DD5}"/>
              </a:ext>
            </a:extLst>
          </p:cNvPr>
          <p:cNvSpPr txBox="1"/>
          <p:nvPr/>
        </p:nvSpPr>
        <p:spPr>
          <a:xfrm>
            <a:off x="10476" y="1705372"/>
            <a:ext cx="908947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Circumcision was an outward sign of what God intended for the heart</a:t>
            </a:r>
          </a:p>
        </p:txBody>
      </p:sp>
      <p:sp>
        <p:nvSpPr>
          <p:cNvPr id="9" name="Rectangle 8">
            <a:extLst>
              <a:ext uri="{FF2B5EF4-FFF2-40B4-BE49-F238E27FC236}">
                <a16:creationId xmlns:a16="http://schemas.microsoft.com/office/drawing/2014/main" id="{72AD51F4-58AF-2240-90EB-03CE1AED7C47}"/>
              </a:ext>
            </a:extLst>
          </p:cNvPr>
          <p:cNvSpPr/>
          <p:nvPr/>
        </p:nvSpPr>
        <p:spPr>
          <a:xfrm>
            <a:off x="-6300" y="2053774"/>
            <a:ext cx="9150300" cy="2031325"/>
          </a:xfrm>
          <a:prstGeom prst="rect">
            <a:avLst/>
          </a:prstGeom>
          <a:solidFill>
            <a:schemeClr val="bg1"/>
          </a:solidFill>
        </p:spPr>
        <p:txBody>
          <a:bodyPr wrap="square">
            <a:spAutoFit/>
          </a:bodyPr>
          <a:lstStyle/>
          <a:p>
            <a:pPr>
              <a:spcAft>
                <a:spcPts val="0"/>
              </a:spcAft>
            </a:pPr>
            <a:r>
              <a:rPr lang="en-US" dirty="0">
                <a:latin typeface="Comic Sans MS" panose="030F0902030302020204" pitchFamily="66" charset="0"/>
                <a:ea typeface="Times New Roman" panose="02020603050405020304" pitchFamily="18" charset="0"/>
              </a:rPr>
              <a:t>Deuteronomy 10:</a:t>
            </a:r>
            <a:r>
              <a:rPr lang="en-AU" dirty="0">
                <a:latin typeface="Comic Sans MS" panose="030F0902030302020204" pitchFamily="66" charset="0"/>
                <a:ea typeface="Times New Roman" panose="02020603050405020304" pitchFamily="18" charset="0"/>
              </a:rPr>
              <a:t>(ESV)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US" dirty="0">
                <a:latin typeface="Comic Sans MS" panose="030F0902030302020204" pitchFamily="66" charset="0"/>
                <a:ea typeface="Times New Roman" panose="02020603050405020304" pitchFamily="18" charset="0"/>
                <a:cs typeface="Times New Roman" panose="02020603050405020304" pitchFamily="18" charset="0"/>
              </a:rPr>
              <a:t>Circumcise therefore the foreskin of your heart, and be no longer stubborn.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US" dirty="0">
                <a:latin typeface="Comic Sans MS" panose="030F0902030302020204" pitchFamily="66" charset="0"/>
                <a:ea typeface="Times New Roman" panose="02020603050405020304" pitchFamily="18" charset="0"/>
                <a:cs typeface="Times New Roman" panose="02020603050405020304" pitchFamily="18" charset="0"/>
              </a:rPr>
              <a:t>For the </a:t>
            </a:r>
            <a:r>
              <a:rPr lang="en-US" cap="small" dirty="0">
                <a:latin typeface="Comic Sans MS" panose="030F0902030302020204" pitchFamily="66" charset="0"/>
                <a:ea typeface="Times New Roman" panose="02020603050405020304" pitchFamily="18" charset="0"/>
                <a:cs typeface="Times New Roman" panose="02020603050405020304" pitchFamily="18" charset="0"/>
              </a:rPr>
              <a:t>Lord</a:t>
            </a:r>
            <a:r>
              <a:rPr lang="en-US" dirty="0">
                <a:latin typeface="Comic Sans MS" panose="030F0902030302020204" pitchFamily="66" charset="0"/>
                <a:ea typeface="Times New Roman" panose="02020603050405020304" pitchFamily="18" charset="0"/>
                <a:cs typeface="Times New Roman" panose="02020603050405020304" pitchFamily="18" charset="0"/>
              </a:rPr>
              <a:t> your God is God of gods and Lord of lords, the great, the mighty, and the awesome God, who is not partial and takes no bribe.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18 </a:t>
            </a:r>
            <a:r>
              <a:rPr lang="en-US" dirty="0">
                <a:latin typeface="Comic Sans MS" panose="030F0902030302020204" pitchFamily="66" charset="0"/>
                <a:ea typeface="Times New Roman" panose="02020603050405020304" pitchFamily="18" charset="0"/>
                <a:cs typeface="Times New Roman" panose="02020603050405020304" pitchFamily="18" charset="0"/>
              </a:rPr>
              <a:t>He executes justice for the fatherless and the widow, and loves the sojourner, giving him food and clothing.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US" dirty="0">
                <a:latin typeface="Comic Sans MS" panose="030F0902030302020204" pitchFamily="66" charset="0"/>
                <a:ea typeface="Times New Roman" panose="02020603050405020304" pitchFamily="18" charset="0"/>
                <a:cs typeface="Times New Roman" panose="02020603050405020304" pitchFamily="18" charset="0"/>
              </a:rPr>
              <a:t>Love the sojourner, therefore, for you were sojourners in the land of Egypt.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US" dirty="0">
                <a:latin typeface="Comic Sans MS" panose="030F0902030302020204" pitchFamily="66" charset="0"/>
                <a:ea typeface="Times New Roman" panose="02020603050405020304" pitchFamily="18" charset="0"/>
                <a:cs typeface="Times New Roman" panose="02020603050405020304" pitchFamily="18" charset="0"/>
              </a:rPr>
              <a:t>You shall fear the </a:t>
            </a:r>
            <a:r>
              <a:rPr lang="en-US" cap="small" dirty="0">
                <a:latin typeface="Comic Sans MS" panose="030F0902030302020204" pitchFamily="66" charset="0"/>
                <a:ea typeface="Times New Roman" panose="02020603050405020304" pitchFamily="18" charset="0"/>
                <a:cs typeface="Times New Roman" panose="02020603050405020304" pitchFamily="18" charset="0"/>
              </a:rPr>
              <a:t>Lord</a:t>
            </a:r>
            <a:r>
              <a:rPr lang="en-US" dirty="0">
                <a:latin typeface="Comic Sans MS" panose="030F0902030302020204" pitchFamily="66" charset="0"/>
                <a:ea typeface="Times New Roman" panose="02020603050405020304" pitchFamily="18" charset="0"/>
                <a:cs typeface="Times New Roman" panose="02020603050405020304" pitchFamily="18" charset="0"/>
              </a:rPr>
              <a:t> your God.  You shall serve him and hold fast to him, and by his name you shall swear.</a:t>
            </a:r>
            <a:endParaRPr lang="en-AU" dirty="0">
              <a:latin typeface="Comic Sans MS" panose="030F0902030302020204" pitchFamily="66" charset="0"/>
              <a:ea typeface="Times New Roman" panose="02020603050405020304" pitchFamily="18" charset="0"/>
            </a:endParaRPr>
          </a:p>
        </p:txBody>
      </p:sp>
      <p:sp>
        <p:nvSpPr>
          <p:cNvPr id="10" name="TextBox 9">
            <a:extLst>
              <a:ext uri="{FF2B5EF4-FFF2-40B4-BE49-F238E27FC236}">
                <a16:creationId xmlns:a16="http://schemas.microsoft.com/office/drawing/2014/main" id="{DEE19897-6973-344E-B8A2-79AB686F110E}"/>
              </a:ext>
            </a:extLst>
          </p:cNvPr>
          <p:cNvSpPr txBox="1"/>
          <p:nvPr/>
        </p:nvSpPr>
        <p:spPr>
          <a:xfrm>
            <a:off x="4126" y="4086622"/>
            <a:ext cx="908947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 pruning away of the flesh from our heart.  To be just &amp; righteous.  Repent &amp; obey.</a:t>
            </a:r>
          </a:p>
        </p:txBody>
      </p:sp>
    </p:spTree>
    <p:extLst>
      <p:ext uri="{BB962C8B-B14F-4D97-AF65-F5344CB8AC3E}">
        <p14:creationId xmlns:p14="http://schemas.microsoft.com/office/powerpoint/2010/main" val="2339168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0476" y="0"/>
            <a:ext cx="9133523" cy="492443"/>
          </a:xfrm>
          <a:prstGeom prst="rect">
            <a:avLst/>
          </a:prstGeom>
          <a:noFill/>
        </p:spPr>
        <p:txBody>
          <a:bodyPr wrap="square" rtlCol="0">
            <a:spAutoFit/>
          </a:bodyPr>
          <a:lstStyle/>
          <a:p>
            <a:pPr algn="ctr"/>
            <a:r>
              <a:rPr lang="en-AU" sz="2600" b="1" dirty="0">
                <a:solidFill>
                  <a:srgbClr val="FFFF00"/>
                </a:solidFill>
                <a:latin typeface="Times New Roman" panose="02020603050405020304" pitchFamily="18" charset="0"/>
                <a:cs typeface="Times New Roman" panose="02020603050405020304" pitchFamily="18" charset="0"/>
              </a:rPr>
              <a:t>The Joy of Knowing Christ as Lord</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8" name="Rectangle 17">
            <a:extLst>
              <a:ext uri="{FF2B5EF4-FFF2-40B4-BE49-F238E27FC236}">
                <a16:creationId xmlns:a16="http://schemas.microsoft.com/office/drawing/2014/main" id="{248BC56A-FDD0-9B49-9F2B-E65759085D39}"/>
              </a:ext>
            </a:extLst>
          </p:cNvPr>
          <p:cNvSpPr/>
          <p:nvPr/>
        </p:nvSpPr>
        <p:spPr>
          <a:xfrm>
            <a:off x="971600" y="2259130"/>
            <a:ext cx="6984776" cy="707694"/>
          </a:xfrm>
          <a:prstGeom prst="rect">
            <a:avLst/>
          </a:prstGeom>
          <a:solidFill>
            <a:schemeClr val="bg1"/>
          </a:solidFill>
        </p:spPr>
        <p:txBody>
          <a:bodyPr wrap="square">
            <a:spAutoFit/>
          </a:bodyPr>
          <a:lstStyle/>
          <a:p>
            <a:pPr marL="4763" indent="-4763">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dirty="0">
                <a:latin typeface="Comic Sans MS" panose="030F0902030302020204" pitchFamily="66" charset="0"/>
                <a:ea typeface="Times New Roman" panose="02020603050405020304" pitchFamily="18" charset="0"/>
                <a:cs typeface="Times New Roman" panose="02020603050405020304" pitchFamily="18" charset="0"/>
              </a:rPr>
              <a:t>For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we</a:t>
            </a:r>
            <a:r>
              <a:rPr lang="en-AU" dirty="0">
                <a:latin typeface="Comic Sans MS" panose="030F0902030302020204" pitchFamily="66" charset="0"/>
                <a:ea typeface="Times New Roman" panose="02020603050405020304" pitchFamily="18" charset="0"/>
                <a:cs typeface="Times New Roman" panose="02020603050405020304" pitchFamily="18" charset="0"/>
              </a:rPr>
              <a:t> are the circumcision, who worship by the Spirit of God and glory in Christ Jesus and put no confidence in the flesh</a:t>
            </a:r>
            <a:endParaRPr lang="en-AU" dirty="0">
              <a:latin typeface="Comic Sans MS" panose="030F0902030302020204" pitchFamily="66" charset="0"/>
              <a:ea typeface="Times New Roman" panose="02020603050405020304" pitchFamily="18" charset="0"/>
            </a:endParaRPr>
          </a:p>
        </p:txBody>
      </p:sp>
      <p:sp>
        <p:nvSpPr>
          <p:cNvPr id="6" name="TextBox 5">
            <a:extLst>
              <a:ext uri="{FF2B5EF4-FFF2-40B4-BE49-F238E27FC236}">
                <a16:creationId xmlns:a16="http://schemas.microsoft.com/office/drawing/2014/main" id="{3496FD79-8122-244A-89FA-ED396C772458}"/>
              </a:ext>
            </a:extLst>
          </p:cNvPr>
          <p:cNvSpPr txBox="1"/>
          <p:nvPr/>
        </p:nvSpPr>
        <p:spPr>
          <a:xfrm>
            <a:off x="0" y="366400"/>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In Christ, the mark of being a Christian is being filled with the Holy Spirit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But the Judaizers taught Gentile Christians they had to be circumcised to be saved.</a:t>
            </a:r>
          </a:p>
        </p:txBody>
      </p:sp>
      <p:sp>
        <p:nvSpPr>
          <p:cNvPr id="2" name="TextBox 1">
            <a:extLst>
              <a:ext uri="{FF2B5EF4-FFF2-40B4-BE49-F238E27FC236}">
                <a16:creationId xmlns:a16="http://schemas.microsoft.com/office/drawing/2014/main" id="{DD1E7FCA-D4A4-CB4C-BCE0-75A33A1279A6}"/>
              </a:ext>
            </a:extLst>
          </p:cNvPr>
          <p:cNvSpPr txBox="1"/>
          <p:nvPr/>
        </p:nvSpPr>
        <p:spPr>
          <a:xfrm>
            <a:off x="1974850" y="4997450"/>
            <a:ext cx="184731" cy="369332"/>
          </a:xfrm>
          <a:prstGeom prst="rect">
            <a:avLst/>
          </a:prstGeom>
          <a:noFill/>
        </p:spPr>
        <p:txBody>
          <a:bodyPr wrap="none" rtlCol="0">
            <a:spAutoFit/>
          </a:bodyPr>
          <a:lstStyle/>
          <a:p>
            <a:endParaRPr lang="en-AU" dirty="0"/>
          </a:p>
        </p:txBody>
      </p:sp>
      <p:sp>
        <p:nvSpPr>
          <p:cNvPr id="8" name="TextBox 7">
            <a:extLst>
              <a:ext uri="{FF2B5EF4-FFF2-40B4-BE49-F238E27FC236}">
                <a16:creationId xmlns:a16="http://schemas.microsoft.com/office/drawing/2014/main" id="{75142CD0-976D-BF42-BDA8-CAAB70C63DD5}"/>
              </a:ext>
            </a:extLst>
          </p:cNvPr>
          <p:cNvSpPr txBox="1"/>
          <p:nvPr/>
        </p:nvSpPr>
        <p:spPr>
          <a:xfrm>
            <a:off x="0" y="958822"/>
            <a:ext cx="908947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Circumcision was an outward sign of what God intended for the heart</a:t>
            </a:r>
          </a:p>
        </p:txBody>
      </p:sp>
      <p:sp>
        <p:nvSpPr>
          <p:cNvPr id="10" name="TextBox 9">
            <a:extLst>
              <a:ext uri="{FF2B5EF4-FFF2-40B4-BE49-F238E27FC236}">
                <a16:creationId xmlns:a16="http://schemas.microsoft.com/office/drawing/2014/main" id="{DEE19897-6973-344E-B8A2-79AB686F110E}"/>
              </a:ext>
            </a:extLst>
          </p:cNvPr>
          <p:cNvSpPr txBox="1"/>
          <p:nvPr/>
        </p:nvSpPr>
        <p:spPr>
          <a:xfrm>
            <a:off x="0" y="1243467"/>
            <a:ext cx="9089476"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 pruning away of the flesh from our heart.  To be just &amp; righteous.  Repent &amp; obey.</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problem is when we decide our good deeds are good enough – prevent us from finding salvation in Christ</a:t>
            </a:r>
          </a:p>
        </p:txBody>
      </p:sp>
    </p:spTree>
    <p:extLst>
      <p:ext uri="{BB962C8B-B14F-4D97-AF65-F5344CB8AC3E}">
        <p14:creationId xmlns:p14="http://schemas.microsoft.com/office/powerpoint/2010/main" val="2316124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0476" y="0"/>
            <a:ext cx="9133523" cy="492443"/>
          </a:xfrm>
          <a:prstGeom prst="rect">
            <a:avLst/>
          </a:prstGeom>
          <a:noFill/>
        </p:spPr>
        <p:txBody>
          <a:bodyPr wrap="square" rtlCol="0">
            <a:spAutoFit/>
          </a:bodyPr>
          <a:lstStyle/>
          <a:p>
            <a:pPr algn="ctr"/>
            <a:r>
              <a:rPr lang="en-AU" sz="2600" b="1" dirty="0">
                <a:solidFill>
                  <a:srgbClr val="FFFF00"/>
                </a:solidFill>
                <a:latin typeface="Times New Roman" panose="02020603050405020304" pitchFamily="18" charset="0"/>
                <a:cs typeface="Times New Roman" panose="02020603050405020304" pitchFamily="18" charset="0"/>
              </a:rPr>
              <a:t>The Joy of Knowing Christ as Lord</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8" name="Rectangle 17">
            <a:extLst>
              <a:ext uri="{FF2B5EF4-FFF2-40B4-BE49-F238E27FC236}">
                <a16:creationId xmlns:a16="http://schemas.microsoft.com/office/drawing/2014/main" id="{248BC56A-FDD0-9B49-9F2B-E65759085D39}"/>
              </a:ext>
            </a:extLst>
          </p:cNvPr>
          <p:cNvSpPr/>
          <p:nvPr/>
        </p:nvSpPr>
        <p:spPr>
          <a:xfrm>
            <a:off x="1763688" y="2214970"/>
            <a:ext cx="6444206" cy="1026243"/>
          </a:xfrm>
          <a:prstGeom prst="rect">
            <a:avLst/>
          </a:prstGeom>
          <a:solidFill>
            <a:schemeClr val="bg1"/>
          </a:solidFill>
        </p:spPr>
        <p:txBody>
          <a:bodyPr wrap="square">
            <a:spAutoFit/>
          </a:bodyPr>
          <a:lstStyle/>
          <a:p>
            <a:pPr marL="4763" indent="-4763">
              <a:lnSpc>
                <a:spcPct val="115000"/>
              </a:lnSpc>
              <a:spcAft>
                <a:spcPts val="0"/>
              </a:spcAft>
            </a:pPr>
            <a:r>
              <a:rPr lang="en-AU" b="1" baseline="30000" dirty="0">
                <a:latin typeface="Comic Sans MS" panose="030F0902030302020204" pitchFamily="66" charset="0"/>
                <a:ea typeface="Arial" panose="020B0604020202020204" pitchFamily="34" charset="0"/>
                <a:cs typeface="Times New Roman" panose="02020603050405020304" pitchFamily="18" charset="0"/>
              </a:rPr>
              <a:t>7 </a:t>
            </a:r>
            <a:r>
              <a:rPr lang="en-AU" dirty="0">
                <a:latin typeface="Comic Sans MS" panose="030F0902030302020204" pitchFamily="66" charset="0"/>
                <a:ea typeface="Arial" panose="020B0604020202020204" pitchFamily="34" charset="0"/>
                <a:cs typeface="Times New Roman" panose="02020603050405020304" pitchFamily="18" charset="0"/>
              </a:rPr>
              <a:t>But whatever gain I had, I counted as loss for the sake of Christ.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8 </a:t>
            </a:r>
            <a:r>
              <a:rPr lang="en-AU" dirty="0">
                <a:latin typeface="Comic Sans MS" panose="030F0902030302020204" pitchFamily="66" charset="0"/>
                <a:ea typeface="Arial" panose="020B0604020202020204" pitchFamily="34" charset="0"/>
                <a:cs typeface="Times New Roman" panose="02020603050405020304" pitchFamily="18" charset="0"/>
              </a:rPr>
              <a:t>Indeed, I count everything as loss because of the surpassing worth of knowing Christ Jesus my Lord.</a:t>
            </a:r>
            <a:endParaRPr lang="en-AU" dirty="0">
              <a:latin typeface="Comic Sans MS" panose="030F0902030302020204" pitchFamily="66" charset="0"/>
              <a:ea typeface="Times New Roman" panose="02020603050405020304" pitchFamily="18" charset="0"/>
            </a:endParaRPr>
          </a:p>
        </p:txBody>
      </p:sp>
      <p:sp>
        <p:nvSpPr>
          <p:cNvPr id="6" name="TextBox 5">
            <a:extLst>
              <a:ext uri="{FF2B5EF4-FFF2-40B4-BE49-F238E27FC236}">
                <a16:creationId xmlns:a16="http://schemas.microsoft.com/office/drawing/2014/main" id="{3496FD79-8122-244A-89FA-ED396C772458}"/>
              </a:ext>
            </a:extLst>
          </p:cNvPr>
          <p:cNvSpPr txBox="1"/>
          <p:nvPr/>
        </p:nvSpPr>
        <p:spPr>
          <a:xfrm>
            <a:off x="0" y="366400"/>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In Christ, the mark of being a Christian is being filled with the Holy Spirit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But the Judaizers taught Gentile Christians they had to be circumcised to be saved.</a:t>
            </a:r>
          </a:p>
        </p:txBody>
      </p:sp>
      <p:sp>
        <p:nvSpPr>
          <p:cNvPr id="2" name="TextBox 1">
            <a:extLst>
              <a:ext uri="{FF2B5EF4-FFF2-40B4-BE49-F238E27FC236}">
                <a16:creationId xmlns:a16="http://schemas.microsoft.com/office/drawing/2014/main" id="{DD1E7FCA-D4A4-CB4C-BCE0-75A33A1279A6}"/>
              </a:ext>
            </a:extLst>
          </p:cNvPr>
          <p:cNvSpPr txBox="1"/>
          <p:nvPr/>
        </p:nvSpPr>
        <p:spPr>
          <a:xfrm>
            <a:off x="1974850" y="4997450"/>
            <a:ext cx="184731" cy="369332"/>
          </a:xfrm>
          <a:prstGeom prst="rect">
            <a:avLst/>
          </a:prstGeom>
          <a:noFill/>
        </p:spPr>
        <p:txBody>
          <a:bodyPr wrap="none" rtlCol="0">
            <a:spAutoFit/>
          </a:bodyPr>
          <a:lstStyle/>
          <a:p>
            <a:endParaRPr lang="en-AU" dirty="0"/>
          </a:p>
        </p:txBody>
      </p:sp>
      <p:sp>
        <p:nvSpPr>
          <p:cNvPr id="8" name="TextBox 7">
            <a:extLst>
              <a:ext uri="{FF2B5EF4-FFF2-40B4-BE49-F238E27FC236}">
                <a16:creationId xmlns:a16="http://schemas.microsoft.com/office/drawing/2014/main" id="{75142CD0-976D-BF42-BDA8-CAAB70C63DD5}"/>
              </a:ext>
            </a:extLst>
          </p:cNvPr>
          <p:cNvSpPr txBox="1"/>
          <p:nvPr/>
        </p:nvSpPr>
        <p:spPr>
          <a:xfrm>
            <a:off x="0" y="958822"/>
            <a:ext cx="908947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Circumcision was an outward sign of what God intended for the heart</a:t>
            </a:r>
          </a:p>
        </p:txBody>
      </p:sp>
      <p:sp>
        <p:nvSpPr>
          <p:cNvPr id="10" name="TextBox 9">
            <a:extLst>
              <a:ext uri="{FF2B5EF4-FFF2-40B4-BE49-F238E27FC236}">
                <a16:creationId xmlns:a16="http://schemas.microsoft.com/office/drawing/2014/main" id="{DEE19897-6973-344E-B8A2-79AB686F110E}"/>
              </a:ext>
            </a:extLst>
          </p:cNvPr>
          <p:cNvSpPr txBox="1"/>
          <p:nvPr/>
        </p:nvSpPr>
        <p:spPr>
          <a:xfrm>
            <a:off x="0" y="1243467"/>
            <a:ext cx="9089476"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 pruning away of the flesh from our heart.  To be just &amp; righteous.  Repent &amp; obey.</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problem is when we decide our good deeds are good enough – Reliance on our deeds prevent us from finding salvation in Christ</a:t>
            </a:r>
          </a:p>
        </p:txBody>
      </p:sp>
    </p:spTree>
    <p:extLst>
      <p:ext uri="{BB962C8B-B14F-4D97-AF65-F5344CB8AC3E}">
        <p14:creationId xmlns:p14="http://schemas.microsoft.com/office/powerpoint/2010/main" val="235342650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107645</TotalTime>
  <Words>1679</Words>
  <Application>Microsoft Macintosh PowerPoint</Application>
  <PresentationFormat>On-screen Show (16:10)</PresentationFormat>
  <Paragraphs>83</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1806</cp:revision>
  <cp:lastPrinted>2020-07-09T07:22:04Z</cp:lastPrinted>
  <dcterms:created xsi:type="dcterms:W3CDTF">2016-11-04T06:28:01Z</dcterms:created>
  <dcterms:modified xsi:type="dcterms:W3CDTF">2020-07-09T07:22:48Z</dcterms:modified>
</cp:coreProperties>
</file>